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2" r:id="rId6"/>
  </p:sldIdLst>
  <p:sldSz cx="9144000" cy="5143500" type="screen16x9"/>
  <p:notesSz cx="6858000" cy="9144000"/>
  <p:embeddedFontLst>
    <p:embeddedFont>
      <p:font typeface="Tahoma" panose="020B0604030504040204" pitchFamily="3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iu6QUL/omYMHk0qLgD751aB3iL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1FFAF4-BA4B-456A-9491-CDC88EB9D552}">
  <a:tblStyle styleId="{941FFAF4-BA4B-456A-9491-CDC88EB9D552}" styleName="Table_0">
    <a:wholeTbl>
      <a:tcTxStyle b="off" i="off">
        <a:font>
          <a:latin typeface="Tahoma"/>
          <a:ea typeface="Tahoma"/>
          <a:cs typeface="Tahom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3F8"/>
          </a:solidFill>
        </a:fill>
      </a:tcStyle>
    </a:wholeTbl>
    <a:band1H>
      <a:tcTxStyle/>
      <a:tcStyle>
        <a:tcBdr/>
        <a:fill>
          <a:solidFill>
            <a:srgbClr val="CAE6F1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6F1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ahoma"/>
          <a:ea typeface="Tahoma"/>
          <a:cs typeface="Tahoma"/>
        </a:font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 i="off">
        <a:font>
          <a:latin typeface="Tahoma"/>
          <a:ea typeface="Tahoma"/>
          <a:cs typeface="Tahoma"/>
        </a:font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dk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ahoma"/>
          <a:ea typeface="Tahoma"/>
          <a:cs typeface="Tahom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842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10"/>
          <p:cNvGrpSpPr/>
          <p:nvPr/>
        </p:nvGrpSpPr>
        <p:grpSpPr>
          <a:xfrm>
            <a:off x="576336" y="4610437"/>
            <a:ext cx="2222740" cy="283243"/>
            <a:chOff x="260075" y="6147250"/>
            <a:chExt cx="2222740" cy="377658"/>
          </a:xfrm>
        </p:grpSpPr>
        <p:sp>
          <p:nvSpPr>
            <p:cNvPr id="9" name="Google Shape;9;p10"/>
            <p:cNvSpPr/>
            <p:nvPr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3" b="0" i="0" u="none" strike="noStrike" cap="none">
                <a:solidFill>
                  <a:srgbClr val="4AABC8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0" name="Google Shape;10;p10"/>
            <p:cNvSpPr txBox="1"/>
            <p:nvPr/>
          </p:nvSpPr>
          <p:spPr>
            <a:xfrm>
              <a:off x="427444" y="6263297"/>
              <a:ext cx="2055371" cy="261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675" b="0" i="0" u="none" strike="noStrike" cap="none">
                  <a:solidFill>
                    <a:srgbClr val="868686"/>
                  </a:solidFill>
                  <a:latin typeface="Tahoma"/>
                  <a:ea typeface="Tahoma"/>
                  <a:cs typeface="Tahoma"/>
                  <a:sym typeface="Tahoma"/>
                </a:rPr>
                <a:t>  |  ET IS ET QUIA DOLENT ES ALICID QUASPED</a:t>
              </a:r>
              <a:endParaRPr/>
            </a:p>
          </p:txBody>
        </p:sp>
      </p:grp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531076" y="1711541"/>
            <a:ext cx="3106394" cy="43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31469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Char char="•"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body" idx="2"/>
          </p:nvPr>
        </p:nvSpPr>
        <p:spPr>
          <a:xfrm>
            <a:off x="547552" y="2170596"/>
            <a:ext cx="3106394" cy="319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242943"/>
              </a:buClr>
              <a:buSzPts val="2250"/>
              <a:buFont typeface="Arial"/>
              <a:buNone/>
              <a:defRPr sz="2250" b="1" i="0" u="none" strike="noStrike" cap="none">
                <a:solidFill>
                  <a:srgbClr val="242943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31469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Char char="•"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body" idx="3"/>
          </p:nvPr>
        </p:nvSpPr>
        <p:spPr>
          <a:xfrm>
            <a:off x="547554" y="2625756"/>
            <a:ext cx="3888989" cy="43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414042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41404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31469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Char char="•"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/>
          <p:nvPr/>
        </p:nvSpPr>
        <p:spPr>
          <a:xfrm>
            <a:off x="494740" y="4696376"/>
            <a:ext cx="31451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675" b="0">
                <a:solidFill>
                  <a:srgbClr val="868686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675" b="0">
              <a:solidFill>
                <a:srgbClr val="86868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" name="Google Shape;15;p10"/>
          <p:cNvSpPr/>
          <p:nvPr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EEC3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4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" name="Google Shape;16;p10"/>
          <p:cNvSpPr/>
          <p:nvPr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EEC3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4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2" descr="A screenshot of a cell phon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2"/>
          <p:cNvSpPr/>
          <p:nvPr/>
        </p:nvSpPr>
        <p:spPr>
          <a:xfrm>
            <a:off x="632518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3">
              <a:solidFill>
                <a:srgbClr val="4AABC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1" name="Google Shape;31;p12"/>
          <p:cNvSpPr/>
          <p:nvPr/>
        </p:nvSpPr>
        <p:spPr>
          <a:xfrm>
            <a:off x="3323986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3">
              <a:solidFill>
                <a:srgbClr val="4AABC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2" name="Google Shape;32;p12"/>
          <p:cNvSpPr/>
          <p:nvPr/>
        </p:nvSpPr>
        <p:spPr>
          <a:xfrm>
            <a:off x="6045813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3">
              <a:solidFill>
                <a:srgbClr val="4AABC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" name="Google Shape;33;p12"/>
          <p:cNvSpPr txBox="1">
            <a:spLocks noGrp="1"/>
          </p:cNvSpPr>
          <p:nvPr>
            <p:ph type="body" idx="1"/>
          </p:nvPr>
        </p:nvSpPr>
        <p:spPr>
          <a:xfrm>
            <a:off x="527335" y="2125422"/>
            <a:ext cx="2631476" cy="2281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body" idx="2"/>
          </p:nvPr>
        </p:nvSpPr>
        <p:spPr>
          <a:xfrm>
            <a:off x="3221378" y="2125422"/>
            <a:ext cx="2631476" cy="228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80987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3"/>
          </p:nvPr>
        </p:nvSpPr>
        <p:spPr>
          <a:xfrm>
            <a:off x="5922422" y="2125422"/>
            <a:ext cx="2631476" cy="228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80987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4"/>
          </p:nvPr>
        </p:nvSpPr>
        <p:spPr>
          <a:xfrm>
            <a:off x="535610" y="1317226"/>
            <a:ext cx="2645686" cy="28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613"/>
              <a:buFont typeface="Arial"/>
              <a:buNone/>
              <a:defRPr sz="1612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body" idx="5"/>
          </p:nvPr>
        </p:nvSpPr>
        <p:spPr>
          <a:xfrm>
            <a:off x="535610" y="1121418"/>
            <a:ext cx="2645686" cy="1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088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6"/>
          </p:nvPr>
        </p:nvSpPr>
        <p:spPr>
          <a:xfrm>
            <a:off x="3228873" y="1317226"/>
            <a:ext cx="2645686" cy="28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613"/>
              <a:buFont typeface="Arial"/>
              <a:buNone/>
              <a:defRPr sz="1612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7"/>
          </p:nvPr>
        </p:nvSpPr>
        <p:spPr>
          <a:xfrm>
            <a:off x="3228873" y="1121418"/>
            <a:ext cx="2645686" cy="1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088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8"/>
          </p:nvPr>
        </p:nvSpPr>
        <p:spPr>
          <a:xfrm>
            <a:off x="5922422" y="1317226"/>
            <a:ext cx="2645686" cy="28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613"/>
              <a:buFont typeface="Arial"/>
              <a:buNone/>
              <a:defRPr sz="1612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9"/>
          </p:nvPr>
        </p:nvSpPr>
        <p:spPr>
          <a:xfrm>
            <a:off x="5922422" y="1121418"/>
            <a:ext cx="2645686" cy="1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088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grpSp>
        <p:nvGrpSpPr>
          <p:cNvPr id="42" name="Google Shape;42;p12"/>
          <p:cNvGrpSpPr/>
          <p:nvPr/>
        </p:nvGrpSpPr>
        <p:grpSpPr>
          <a:xfrm>
            <a:off x="576336" y="4610437"/>
            <a:ext cx="2222740" cy="283243"/>
            <a:chOff x="260075" y="6147250"/>
            <a:chExt cx="2222740" cy="377658"/>
          </a:xfrm>
        </p:grpSpPr>
        <p:sp>
          <p:nvSpPr>
            <p:cNvPr id="43" name="Google Shape;43;p12"/>
            <p:cNvSpPr/>
            <p:nvPr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3">
                <a:solidFill>
                  <a:srgbClr val="4AABC8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4" name="Google Shape;44;p12"/>
            <p:cNvSpPr txBox="1"/>
            <p:nvPr/>
          </p:nvSpPr>
          <p:spPr>
            <a:xfrm>
              <a:off x="427444" y="6263297"/>
              <a:ext cx="2055371" cy="261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675">
                  <a:solidFill>
                    <a:srgbClr val="868686"/>
                  </a:solidFill>
                  <a:latin typeface="Tahoma"/>
                  <a:ea typeface="Tahoma"/>
                  <a:cs typeface="Tahoma"/>
                  <a:sym typeface="Tahoma"/>
                </a:rPr>
                <a:t>  |  ET IS ET QUIA DOLENT ES ALICID QUASPED</a:t>
              </a:r>
              <a:endParaRPr/>
            </a:p>
          </p:txBody>
        </p:sp>
      </p:grpSp>
      <p:sp>
        <p:nvSpPr>
          <p:cNvPr id="45" name="Google Shape;45;p12"/>
          <p:cNvSpPr/>
          <p:nvPr/>
        </p:nvSpPr>
        <p:spPr>
          <a:xfrm>
            <a:off x="494740" y="4696376"/>
            <a:ext cx="31451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675" b="0">
                <a:solidFill>
                  <a:srgbClr val="868686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675" b="0">
              <a:solidFill>
                <a:srgbClr val="86868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6" name="Google Shape;46;p12"/>
          <p:cNvSpPr/>
          <p:nvPr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EEC3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4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7" name="Google Shape;47;p12"/>
          <p:cNvSpPr/>
          <p:nvPr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EEC3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4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48" name="Google Shape;48;p12"/>
          <p:cNvGrpSpPr/>
          <p:nvPr/>
        </p:nvGrpSpPr>
        <p:grpSpPr>
          <a:xfrm>
            <a:off x="311536" y="231383"/>
            <a:ext cx="1808329" cy="698676"/>
            <a:chOff x="311536" y="231383"/>
            <a:chExt cx="1808329" cy="698676"/>
          </a:xfrm>
        </p:grpSpPr>
        <p:sp>
          <p:nvSpPr>
            <p:cNvPr id="49" name="Google Shape;49;p12"/>
            <p:cNvSpPr/>
            <p:nvPr/>
          </p:nvSpPr>
          <p:spPr>
            <a:xfrm>
              <a:off x="311536" y="231383"/>
              <a:ext cx="1808329" cy="698676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4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50" name="Google Shape;50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9470" y="298257"/>
              <a:ext cx="1388941" cy="4266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3" descr="A screenshot of a social media pos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/>
          <p:nvPr/>
        </p:nvSpPr>
        <p:spPr>
          <a:xfrm>
            <a:off x="632518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3">
              <a:solidFill>
                <a:srgbClr val="4AABC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3323986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3">
              <a:solidFill>
                <a:srgbClr val="4AABC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6045813" y="1810510"/>
            <a:ext cx="340990" cy="243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3">
              <a:solidFill>
                <a:srgbClr val="4AABC8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27335" y="2125422"/>
            <a:ext cx="2631476" cy="2281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3221378" y="2125422"/>
            <a:ext cx="2631476" cy="228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80987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3"/>
          </p:nvPr>
        </p:nvSpPr>
        <p:spPr>
          <a:xfrm>
            <a:off x="5922422" y="2125422"/>
            <a:ext cx="2631476" cy="228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80987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4"/>
          </p:nvPr>
        </p:nvSpPr>
        <p:spPr>
          <a:xfrm>
            <a:off x="535610" y="1317226"/>
            <a:ext cx="2645686" cy="28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613"/>
              <a:buFont typeface="Arial"/>
              <a:buNone/>
              <a:defRPr sz="1612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5"/>
          </p:nvPr>
        </p:nvSpPr>
        <p:spPr>
          <a:xfrm>
            <a:off x="535610" y="1121418"/>
            <a:ext cx="2645686" cy="1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088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6"/>
          </p:nvPr>
        </p:nvSpPr>
        <p:spPr>
          <a:xfrm>
            <a:off x="3228873" y="1317226"/>
            <a:ext cx="2645686" cy="28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613"/>
              <a:buFont typeface="Arial"/>
              <a:buNone/>
              <a:defRPr sz="1612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7"/>
          </p:nvPr>
        </p:nvSpPr>
        <p:spPr>
          <a:xfrm>
            <a:off x="3228873" y="1121418"/>
            <a:ext cx="2645686" cy="1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088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8"/>
          </p:nvPr>
        </p:nvSpPr>
        <p:spPr>
          <a:xfrm>
            <a:off x="5922422" y="1317226"/>
            <a:ext cx="2645686" cy="28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613"/>
              <a:buFont typeface="Arial"/>
              <a:buNone/>
              <a:defRPr sz="1612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9"/>
          </p:nvPr>
        </p:nvSpPr>
        <p:spPr>
          <a:xfrm>
            <a:off x="5922422" y="1121418"/>
            <a:ext cx="2645686" cy="171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088"/>
              <a:buFont typeface="Arial"/>
              <a:buNone/>
              <a:defRPr sz="1088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  <a:defRPr sz="162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None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grpSp>
        <p:nvGrpSpPr>
          <p:cNvPr id="65" name="Google Shape;65;p13"/>
          <p:cNvGrpSpPr/>
          <p:nvPr/>
        </p:nvGrpSpPr>
        <p:grpSpPr>
          <a:xfrm>
            <a:off x="576336" y="4610437"/>
            <a:ext cx="2222740" cy="283243"/>
            <a:chOff x="260075" y="6147250"/>
            <a:chExt cx="2222740" cy="377658"/>
          </a:xfrm>
        </p:grpSpPr>
        <p:sp>
          <p:nvSpPr>
            <p:cNvPr id="66" name="Google Shape;66;p13"/>
            <p:cNvSpPr/>
            <p:nvPr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3">
                <a:solidFill>
                  <a:srgbClr val="4AABC8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427444" y="6263297"/>
              <a:ext cx="2055371" cy="261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675">
                  <a:solidFill>
                    <a:srgbClr val="868686"/>
                  </a:solidFill>
                  <a:latin typeface="Tahoma"/>
                  <a:ea typeface="Tahoma"/>
                  <a:cs typeface="Tahoma"/>
                  <a:sym typeface="Tahoma"/>
                </a:rPr>
                <a:t>  |  ET IS ET QUIA DOLENT ES ALICID QUASPED</a:t>
              </a:r>
              <a:endParaRPr/>
            </a:p>
          </p:txBody>
        </p:sp>
      </p:grpSp>
      <p:sp>
        <p:nvSpPr>
          <p:cNvPr id="68" name="Google Shape;68;p13"/>
          <p:cNvSpPr/>
          <p:nvPr/>
        </p:nvSpPr>
        <p:spPr>
          <a:xfrm>
            <a:off x="494740" y="4696376"/>
            <a:ext cx="31451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675" b="0">
                <a:solidFill>
                  <a:srgbClr val="868686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675" b="0">
              <a:solidFill>
                <a:srgbClr val="86868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EEC3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4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EEC3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4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311536" y="231383"/>
            <a:ext cx="1808329" cy="698676"/>
            <a:chOff x="311536" y="231383"/>
            <a:chExt cx="1808329" cy="698676"/>
          </a:xfrm>
        </p:grpSpPr>
        <p:sp>
          <p:nvSpPr>
            <p:cNvPr id="72" name="Google Shape;72;p13"/>
            <p:cNvSpPr/>
            <p:nvPr/>
          </p:nvSpPr>
          <p:spPr>
            <a:xfrm>
              <a:off x="311536" y="231383"/>
              <a:ext cx="1808329" cy="698676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4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73" name="Google Shape;73;p1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9470" y="298257"/>
              <a:ext cx="1388941" cy="4266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4" descr="A screenshot of a cell phon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4"/>
          <p:cNvGrpSpPr/>
          <p:nvPr/>
        </p:nvGrpSpPr>
        <p:grpSpPr>
          <a:xfrm>
            <a:off x="576336" y="4610437"/>
            <a:ext cx="2222740" cy="283243"/>
            <a:chOff x="260075" y="6147250"/>
            <a:chExt cx="2222740" cy="377658"/>
          </a:xfrm>
        </p:grpSpPr>
        <p:sp>
          <p:nvSpPr>
            <p:cNvPr id="77" name="Google Shape;77;p14"/>
            <p:cNvSpPr/>
            <p:nvPr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3">
                <a:solidFill>
                  <a:srgbClr val="4AABC8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8" name="Google Shape;78;p14"/>
            <p:cNvSpPr txBox="1"/>
            <p:nvPr/>
          </p:nvSpPr>
          <p:spPr>
            <a:xfrm>
              <a:off x="427444" y="6263297"/>
              <a:ext cx="2055371" cy="2616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675">
                  <a:solidFill>
                    <a:srgbClr val="868686"/>
                  </a:solidFill>
                  <a:latin typeface="Tahoma"/>
                  <a:ea typeface="Tahoma"/>
                  <a:cs typeface="Tahoma"/>
                  <a:sym typeface="Tahoma"/>
                </a:rPr>
                <a:t>  |  ET IS ET QUIA DOLENT ES ALICID QUASPED</a:t>
              </a:r>
              <a:endParaRPr/>
            </a:p>
          </p:txBody>
        </p:sp>
      </p:grpSp>
      <p:sp>
        <p:nvSpPr>
          <p:cNvPr id="79" name="Google Shape;79;p14"/>
          <p:cNvSpPr/>
          <p:nvPr/>
        </p:nvSpPr>
        <p:spPr>
          <a:xfrm>
            <a:off x="494740" y="4696376"/>
            <a:ext cx="314510" cy="196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 sz="675" b="0">
                <a:solidFill>
                  <a:srgbClr val="868686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675" b="0">
              <a:solidFill>
                <a:srgbClr val="86868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>
            <a:off x="453761" y="1043478"/>
            <a:ext cx="8171953" cy="62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620"/>
              <a:buFont typeface="Arial"/>
              <a:buNone/>
              <a:defRPr sz="162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None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None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body" idx="2"/>
          </p:nvPr>
        </p:nvSpPr>
        <p:spPr>
          <a:xfrm>
            <a:off x="460637" y="1709318"/>
            <a:ext cx="8198700" cy="30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788"/>
              <a:buFont typeface="Arial"/>
              <a:buNone/>
              <a:defRPr sz="788" b="1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675"/>
              <a:buFont typeface="Arial"/>
              <a:buNone/>
              <a:defRPr sz="675" b="1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675"/>
              <a:buFont typeface="Arial"/>
              <a:buNone/>
              <a:defRPr sz="675" b="1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675"/>
              <a:buFont typeface="Arial"/>
              <a:buNone/>
              <a:defRPr sz="675" b="1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675"/>
              <a:buFont typeface="Arial"/>
              <a:buNone/>
              <a:defRPr sz="675" b="1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body" idx="3"/>
          </p:nvPr>
        </p:nvSpPr>
        <p:spPr>
          <a:xfrm>
            <a:off x="460636" y="2233823"/>
            <a:ext cx="8304873" cy="52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3C3B"/>
              </a:buClr>
              <a:buSzPts val="788"/>
              <a:buFont typeface="Arial"/>
              <a:buNone/>
              <a:defRPr sz="788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762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750"/>
              <a:buFont typeface="Arial"/>
              <a:buChar char="•"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762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750"/>
              <a:buFont typeface="Arial"/>
              <a:buChar char="•"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762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750"/>
              <a:buFont typeface="Arial"/>
              <a:buChar char="•"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762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750"/>
              <a:buFont typeface="Arial"/>
              <a:buChar char="•"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body" idx="4"/>
          </p:nvPr>
        </p:nvSpPr>
        <p:spPr>
          <a:xfrm>
            <a:off x="474386" y="3830949"/>
            <a:ext cx="8291123" cy="52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3C3B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762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750"/>
              <a:buFont typeface="Arial"/>
              <a:buChar char="•"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762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750"/>
              <a:buFont typeface="Arial"/>
              <a:buChar char="•"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762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750"/>
              <a:buFont typeface="Arial"/>
              <a:buChar char="•"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762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750"/>
              <a:buFont typeface="Arial"/>
              <a:buChar char="•"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body" idx="5"/>
          </p:nvPr>
        </p:nvSpPr>
        <p:spPr>
          <a:xfrm>
            <a:off x="467512" y="2838522"/>
            <a:ext cx="8304725" cy="882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76225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750"/>
              <a:buFont typeface="Noto Sans Symbols"/>
              <a:buChar char="▪"/>
              <a:defRPr sz="7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31469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620"/>
              <a:buFont typeface="Arial"/>
              <a:buChar char="•"/>
              <a:defRPr sz="162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8667750" y="-1"/>
            <a:ext cx="494740" cy="188429"/>
          </a:xfrm>
          <a:prstGeom prst="rect">
            <a:avLst/>
          </a:prstGeom>
          <a:solidFill>
            <a:srgbClr val="EEC3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4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8667750" y="4955071"/>
            <a:ext cx="494740" cy="188429"/>
          </a:xfrm>
          <a:prstGeom prst="rect">
            <a:avLst/>
          </a:prstGeom>
          <a:solidFill>
            <a:srgbClr val="EEC3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4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87" name="Google Shape;87;p14"/>
          <p:cNvGrpSpPr/>
          <p:nvPr/>
        </p:nvGrpSpPr>
        <p:grpSpPr>
          <a:xfrm>
            <a:off x="311536" y="231383"/>
            <a:ext cx="1808329" cy="698676"/>
            <a:chOff x="311536" y="231383"/>
            <a:chExt cx="1808329" cy="698676"/>
          </a:xfrm>
        </p:grpSpPr>
        <p:sp>
          <p:nvSpPr>
            <p:cNvPr id="88" name="Google Shape;88;p14"/>
            <p:cNvSpPr/>
            <p:nvPr/>
          </p:nvSpPr>
          <p:spPr>
            <a:xfrm>
              <a:off x="311536" y="231383"/>
              <a:ext cx="1808329" cy="698676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4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89" name="Google Shape;89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89470" y="298257"/>
              <a:ext cx="1388941" cy="4266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511">
          <p15:clr>
            <a:srgbClr val="F26B43"/>
          </p15:clr>
        </p15:guide>
        <p15:guide id="2" pos="3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79555A35-AB8D-4CE6-8E67-B9AAFB3AA77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73952" y="1659396"/>
            <a:ext cx="4823648" cy="319292"/>
          </a:xfrm>
        </p:spPr>
        <p:txBody>
          <a:bodyPr/>
          <a:lstStyle/>
          <a:p>
            <a:pPr algn="l"/>
            <a:r>
              <a:rPr lang="hu-HU" sz="2800" i="0" cap="all" dirty="0">
                <a:solidFill>
                  <a:srgbClr val="24294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Law and </a:t>
            </a:r>
            <a:r>
              <a:rPr lang="hu-HU" sz="2800" i="0" cap="all" dirty="0" err="1">
                <a:solidFill>
                  <a:srgbClr val="24294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Governance</a:t>
            </a:r>
            <a:endParaRPr lang="hu-HU" sz="2800" i="0" cap="all" dirty="0">
              <a:solidFill>
                <a:srgbClr val="24294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hu-HU" b="0" i="0" dirty="0">
                <a:solidFill>
                  <a:srgbClr val="333333"/>
                </a:solidFill>
                <a:effectLst/>
                <a:latin typeface="Titillium Light"/>
              </a:rPr>
              <a:t/>
            </a:r>
            <a:br>
              <a:rPr lang="hu-HU" b="0" i="0" dirty="0">
                <a:solidFill>
                  <a:srgbClr val="333333"/>
                </a:solidFill>
                <a:effectLst/>
                <a:latin typeface="Titillium Light"/>
              </a:rPr>
            </a:b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>
            <a:spLocks noGrp="1"/>
          </p:cNvSpPr>
          <p:nvPr>
            <p:ph type="body" idx="1"/>
          </p:nvPr>
        </p:nvSpPr>
        <p:spPr>
          <a:xfrm>
            <a:off x="527335" y="2125422"/>
            <a:ext cx="2631476" cy="2281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Wingdings" panose="05000000000000000000" pitchFamily="2" charset="2"/>
              <a:buChar char="q"/>
            </a:pPr>
            <a:r>
              <a:rPr lang="hu-HU" sz="2000" b="0" i="0" dirty="0" err="1">
                <a:solidFill>
                  <a:srgbClr val="333333"/>
                </a:solidFill>
                <a:effectLst/>
                <a:latin typeface="Titillium Light"/>
              </a:rPr>
              <a:t>theoretical</a:t>
            </a:r>
            <a:r>
              <a:rPr lang="hu-HU" sz="2000" b="0" i="0" dirty="0">
                <a:solidFill>
                  <a:srgbClr val="333333"/>
                </a:solidFill>
                <a:effectLst/>
                <a:latin typeface="Titillium Light"/>
              </a:rPr>
              <a:t> and </a:t>
            </a:r>
            <a:r>
              <a:rPr lang="hu-HU" sz="2000" b="0" i="0" dirty="0" err="1">
                <a:solidFill>
                  <a:srgbClr val="333333"/>
                </a:solidFill>
                <a:effectLst/>
                <a:latin typeface="Titillium Light"/>
              </a:rPr>
              <a:t>practical</a:t>
            </a:r>
            <a:r>
              <a:rPr lang="hu-HU" sz="2000" b="0" i="0" dirty="0">
                <a:solidFill>
                  <a:srgbClr val="333333"/>
                </a:solidFill>
                <a:effectLst/>
                <a:latin typeface="Titillium Light"/>
              </a:rPr>
              <a:t> </a:t>
            </a:r>
            <a:r>
              <a:rPr lang="hu-HU" sz="2000" b="0" i="0" dirty="0" err="1">
                <a:solidFill>
                  <a:srgbClr val="333333"/>
                </a:solidFill>
                <a:effectLst/>
                <a:latin typeface="Titillium Light"/>
              </a:rPr>
              <a:t>knowledge</a:t>
            </a:r>
            <a:endParaRPr sz="2000" dirty="0"/>
          </a:p>
        </p:txBody>
      </p:sp>
      <p:sp>
        <p:nvSpPr>
          <p:cNvPr id="145" name="Google Shape;145;p3"/>
          <p:cNvSpPr txBox="1">
            <a:spLocks noGrp="1"/>
          </p:cNvSpPr>
          <p:nvPr>
            <p:ph type="body" idx="2"/>
          </p:nvPr>
        </p:nvSpPr>
        <p:spPr>
          <a:xfrm>
            <a:off x="3221378" y="2125422"/>
            <a:ext cx="2631476" cy="228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95288" indent="-342900"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hu-HU" sz="2000" b="0" i="0" dirty="0" err="1">
                <a:solidFill>
                  <a:srgbClr val="333333"/>
                </a:solidFill>
                <a:effectLst/>
                <a:latin typeface="Titillium Light"/>
              </a:rPr>
              <a:t>networking</a:t>
            </a:r>
            <a:r>
              <a:rPr lang="hu-HU" sz="2000" b="0" i="0" dirty="0">
                <a:solidFill>
                  <a:srgbClr val="333333"/>
                </a:solidFill>
                <a:effectLst/>
                <a:latin typeface="Titillium Light"/>
              </a:rPr>
              <a:t> and </a:t>
            </a:r>
            <a:r>
              <a:rPr lang="hu-HU" sz="2000" b="0" i="0" dirty="0" err="1">
                <a:solidFill>
                  <a:srgbClr val="333333"/>
                </a:solidFill>
                <a:effectLst/>
                <a:latin typeface="Titillium Light"/>
              </a:rPr>
              <a:t>cultural</a:t>
            </a:r>
            <a:r>
              <a:rPr lang="hu-HU" sz="2000" b="0" i="0" dirty="0">
                <a:solidFill>
                  <a:srgbClr val="333333"/>
                </a:solidFill>
                <a:effectLst/>
                <a:latin typeface="Titillium Light"/>
              </a:rPr>
              <a:t> </a:t>
            </a:r>
            <a:r>
              <a:rPr lang="hu-HU" sz="2000" b="0" i="0" dirty="0" err="1">
                <a:solidFill>
                  <a:srgbClr val="333333"/>
                </a:solidFill>
                <a:effectLst/>
                <a:latin typeface="Titillium Light"/>
              </a:rPr>
              <a:t>events</a:t>
            </a:r>
            <a:endParaRPr sz="2000" dirty="0"/>
          </a:p>
        </p:txBody>
      </p:sp>
      <p:sp>
        <p:nvSpPr>
          <p:cNvPr id="146" name="Google Shape;146;p3"/>
          <p:cNvSpPr txBox="1">
            <a:spLocks noGrp="1"/>
          </p:cNvSpPr>
          <p:nvPr>
            <p:ph type="body" idx="3"/>
          </p:nvPr>
        </p:nvSpPr>
        <p:spPr>
          <a:xfrm>
            <a:off x="5922422" y="2125422"/>
            <a:ext cx="2631476" cy="228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95288" lvl="0" indent="-3429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Wingdings" panose="05000000000000000000" pitchFamily="2" charset="2"/>
              <a:buChar char="q"/>
            </a:pPr>
            <a:r>
              <a:rPr lang="en-US" sz="2000" b="0" i="0" dirty="0">
                <a:solidFill>
                  <a:srgbClr val="333333"/>
                </a:solidFill>
                <a:effectLst/>
                <a:latin typeface="Titillium Light"/>
              </a:rPr>
              <a:t>intersection of law and public management</a:t>
            </a:r>
            <a:endParaRPr sz="2000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706DA98-E31C-4F11-A137-5BE85A3AA8EB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523834" y="855018"/>
            <a:ext cx="8026563" cy="498582"/>
          </a:xfrm>
        </p:spPr>
        <p:txBody>
          <a:bodyPr/>
          <a:lstStyle/>
          <a:p>
            <a:pPr algn="ctr"/>
            <a:r>
              <a:rPr lang="hu-HU" sz="2800" b="1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Law. </a:t>
            </a:r>
            <a:r>
              <a:rPr lang="hu-HU" sz="2800" b="1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Governance</a:t>
            </a:r>
            <a:r>
              <a:rPr lang="hu-HU" sz="2800" b="1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hu-HU" sz="2800" b="1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Leadership</a:t>
            </a:r>
            <a:r>
              <a:rPr lang="hu-HU" sz="2800" b="1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 </a:t>
            </a:r>
            <a:endParaRPr lang="hu-H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>
            <a:spLocks noGrp="1"/>
          </p:cNvSpPr>
          <p:nvPr>
            <p:ph type="body" idx="1"/>
          </p:nvPr>
        </p:nvSpPr>
        <p:spPr>
          <a:xfrm>
            <a:off x="527335" y="2125423"/>
            <a:ext cx="2631476" cy="86257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endParaRPr lang="hu-HU" sz="1000" b="1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r>
              <a:rPr lang="en-US" sz="1000" b="1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Law Module </a:t>
            </a:r>
            <a:endParaRPr lang="hu-HU" sz="1000" b="1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r>
              <a:rPr lang="en-US" sz="1000" b="1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(12 credits)</a:t>
            </a:r>
            <a:endParaRPr lang="hu-HU" sz="1000" b="1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endParaRPr lang="hu-HU" dirty="0">
              <a:solidFill>
                <a:srgbClr val="333333"/>
              </a:solidFill>
              <a:latin typeface="Titillium Ligh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endParaRPr lang="hu-HU" dirty="0">
              <a:solidFill>
                <a:srgbClr val="333333"/>
              </a:solidFill>
              <a:latin typeface="Titillium Light"/>
            </a:endParaRPr>
          </a:p>
        </p:txBody>
      </p:sp>
      <p:sp>
        <p:nvSpPr>
          <p:cNvPr id="158" name="Google Shape;158;p4"/>
          <p:cNvSpPr txBox="1">
            <a:spLocks noGrp="1"/>
          </p:cNvSpPr>
          <p:nvPr>
            <p:ph type="body" idx="2"/>
          </p:nvPr>
        </p:nvSpPr>
        <p:spPr>
          <a:xfrm>
            <a:off x="3221378" y="2125423"/>
            <a:ext cx="2631476" cy="86257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hu-HU" sz="1000" b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00" b="1" dirty="0">
                <a:solidFill>
                  <a:srgbClr val="3333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Law and Government Module </a:t>
            </a:r>
            <a:endParaRPr lang="hu-HU" sz="1000" b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00" b="1" dirty="0">
                <a:solidFill>
                  <a:srgbClr val="3333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(12 credits)</a:t>
            </a:r>
            <a:endParaRPr lang="hu-HU" sz="1000" b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l">
              <a:spcBef>
                <a:spcPts val="0"/>
              </a:spcBef>
              <a:buNone/>
            </a:pPr>
            <a:endParaRPr lang="hu-HU" sz="1000" b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8588" lvl="0" indent="-76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endParaRPr lang="hu-HU" b="0" i="0" dirty="0">
              <a:solidFill>
                <a:srgbClr val="333333"/>
              </a:solidFill>
              <a:effectLst/>
              <a:latin typeface="Titillium Light"/>
            </a:endParaRPr>
          </a:p>
        </p:txBody>
      </p:sp>
      <p:sp>
        <p:nvSpPr>
          <p:cNvPr id="159" name="Google Shape;159;p4"/>
          <p:cNvSpPr txBox="1">
            <a:spLocks noGrp="1"/>
          </p:cNvSpPr>
          <p:nvPr>
            <p:ph type="body" idx="3"/>
          </p:nvPr>
        </p:nvSpPr>
        <p:spPr>
          <a:xfrm>
            <a:off x="5922422" y="2125422"/>
            <a:ext cx="2631476" cy="862579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hu-HU" sz="1000" b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00" b="1" dirty="0">
                <a:solidFill>
                  <a:srgbClr val="3333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Communication and Skills Module </a:t>
            </a:r>
            <a:endParaRPr lang="hu-HU" sz="1000" b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00" b="1" dirty="0">
                <a:solidFill>
                  <a:srgbClr val="3333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(12 credits</a:t>
            </a:r>
            <a:r>
              <a:rPr lang="hu-HU" sz="1000" b="1" dirty="0">
                <a:solidFill>
                  <a:srgbClr val="3333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000" b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hu-HU" sz="1000" b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8588" lvl="0" indent="-76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endParaRPr lang="hu-HU" dirty="0">
              <a:solidFill>
                <a:srgbClr val="333333"/>
              </a:solidFill>
              <a:latin typeface="Titillium Light"/>
            </a:endParaRPr>
          </a:p>
          <a:p>
            <a:pPr marL="128588" lvl="0" indent="-76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endParaRPr lang="hu-HU" b="0" i="0" dirty="0">
              <a:solidFill>
                <a:srgbClr val="333333"/>
              </a:solidFill>
              <a:effectLst/>
              <a:latin typeface="Titillium Light"/>
            </a:endParaRPr>
          </a:p>
          <a:p>
            <a:pPr marL="128588" lvl="0" indent="-76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endParaRPr lang="hu-HU" b="0" i="0" dirty="0">
              <a:solidFill>
                <a:srgbClr val="333333"/>
              </a:solidFill>
              <a:effectLst/>
              <a:latin typeface="Titillium Light"/>
            </a:endParaRPr>
          </a:p>
        </p:txBody>
      </p:sp>
      <p:sp>
        <p:nvSpPr>
          <p:cNvPr id="163" name="Google Shape;163;p4"/>
          <p:cNvSpPr txBox="1">
            <a:spLocks noGrp="1"/>
          </p:cNvSpPr>
          <p:nvPr>
            <p:ph type="body" idx="7"/>
          </p:nvPr>
        </p:nvSpPr>
        <p:spPr>
          <a:xfrm>
            <a:off x="527335" y="811818"/>
            <a:ext cx="8112665" cy="383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8"/>
              <a:buNone/>
            </a:pPr>
            <a:r>
              <a:rPr lang="hu-HU" sz="2800" b="1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Structure</a:t>
            </a:r>
            <a:r>
              <a:rPr lang="hu-HU" sz="2800" b="1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</a:t>
            </a:r>
            <a:r>
              <a:rPr lang="hu-HU" sz="2800" b="1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studies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77AF1F24-9B82-4CFD-9A93-78666853AD63}"/>
              </a:ext>
            </a:extLst>
          </p:cNvPr>
          <p:cNvSpPr txBox="1"/>
          <p:nvPr/>
        </p:nvSpPr>
        <p:spPr>
          <a:xfrm>
            <a:off x="527335" y="1231550"/>
            <a:ext cx="8026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>
                <a:solidFill>
                  <a:srgbClr val="333333"/>
                </a:solidFill>
                <a:effectLst/>
                <a:latin typeface="Titillium Light"/>
              </a:rPr>
              <a:t>the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Titillium Light"/>
              </a:rPr>
              <a:t>programme</a:t>
            </a:r>
            <a:r>
              <a:rPr lang="en-US" b="0" i="0" dirty="0">
                <a:solidFill>
                  <a:srgbClr val="333333"/>
                </a:solidFill>
                <a:effectLst/>
                <a:latin typeface="Titillium Light"/>
              </a:rPr>
              <a:t> is 60 credits</a:t>
            </a:r>
            <a:r>
              <a:rPr lang="hu-HU" b="0" i="0" dirty="0">
                <a:solidFill>
                  <a:srgbClr val="333333"/>
                </a:solidFill>
                <a:effectLst/>
                <a:latin typeface="Titillium Light"/>
              </a:rPr>
              <a:t> / 5 </a:t>
            </a:r>
            <a:r>
              <a:rPr lang="en-US" b="0" i="0" dirty="0">
                <a:solidFill>
                  <a:srgbClr val="333333"/>
                </a:solidFill>
                <a:effectLst/>
                <a:latin typeface="Titillium Light"/>
              </a:rPr>
              <a:t>modules</a:t>
            </a:r>
            <a:endParaRPr lang="hu-HU" b="0" i="0" dirty="0">
              <a:solidFill>
                <a:srgbClr val="333333"/>
              </a:solidFill>
              <a:effectLst/>
              <a:latin typeface="Titillium Light"/>
            </a:endParaRPr>
          </a:p>
          <a:p>
            <a:endParaRPr lang="hu-HU" dirty="0">
              <a:solidFill>
                <a:srgbClr val="333333"/>
              </a:solidFill>
              <a:latin typeface="Titillium Light"/>
            </a:endParaRPr>
          </a:p>
          <a:p>
            <a:endParaRPr lang="hu-HU" dirty="0"/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063A3AB2-4B08-4415-A9DD-8B744F559CE7}"/>
              </a:ext>
            </a:extLst>
          </p:cNvPr>
          <p:cNvSpPr/>
          <p:nvPr/>
        </p:nvSpPr>
        <p:spPr>
          <a:xfrm>
            <a:off x="6926400" y="3403284"/>
            <a:ext cx="1627498" cy="1017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Google Shape;157;p4">
            <a:extLst>
              <a:ext uri="{FF2B5EF4-FFF2-40B4-BE49-F238E27FC236}">
                <a16:creationId xmlns:a16="http://schemas.microsoft.com/office/drawing/2014/main" id="{A0AFFFD9-7824-4F04-A1CC-B90AF1A2611F}"/>
              </a:ext>
            </a:extLst>
          </p:cNvPr>
          <p:cNvSpPr txBox="1">
            <a:spLocks/>
          </p:cNvSpPr>
          <p:nvPr/>
        </p:nvSpPr>
        <p:spPr>
          <a:xfrm>
            <a:off x="520334" y="3173287"/>
            <a:ext cx="2631476" cy="862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 algn="ctr">
              <a:spcBef>
                <a:spcPts val="0"/>
              </a:spcBef>
            </a:pPr>
            <a:endParaRPr lang="en-US" dirty="0">
              <a:solidFill>
                <a:srgbClr val="333333"/>
              </a:solidFill>
              <a:latin typeface="Titillium Light"/>
            </a:endParaRPr>
          </a:p>
          <a:p>
            <a:pPr marL="0" indent="0" algn="ctr">
              <a:spcBef>
                <a:spcPts val="0"/>
              </a:spcBef>
            </a:pPr>
            <a:r>
              <a:rPr lang="en-US" sz="1000" b="1" dirty="0">
                <a:solidFill>
                  <a:srgbClr val="3333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Law and Legislation (Parliaments) Module (8 credits)</a:t>
            </a:r>
          </a:p>
        </p:txBody>
      </p:sp>
      <p:sp>
        <p:nvSpPr>
          <p:cNvPr id="14" name="Google Shape;158;p4">
            <a:extLst>
              <a:ext uri="{FF2B5EF4-FFF2-40B4-BE49-F238E27FC236}">
                <a16:creationId xmlns:a16="http://schemas.microsoft.com/office/drawing/2014/main" id="{24684755-4B4B-4F08-BFA3-F40508E32157}"/>
              </a:ext>
            </a:extLst>
          </p:cNvPr>
          <p:cNvSpPr txBox="1">
            <a:spLocks/>
          </p:cNvSpPr>
          <p:nvPr/>
        </p:nvSpPr>
        <p:spPr>
          <a:xfrm>
            <a:off x="3221378" y="3173287"/>
            <a:ext cx="2631476" cy="862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80987" algn="l" rtl="0">
              <a:lnSpc>
                <a:spcPct val="150000"/>
              </a:lnSpc>
              <a:spcBef>
                <a:spcPts val="675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80987" algn="l" rtl="0">
              <a:lnSpc>
                <a:spcPct val="15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825"/>
              <a:buFont typeface="Noto Sans Symbols"/>
              <a:buChar char="▪"/>
              <a:defRPr sz="82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000" b="1" dirty="0">
                <a:solidFill>
                  <a:srgbClr val="3333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and Supranational Governance Module </a:t>
            </a:r>
            <a:endParaRPr lang="hu-HU" sz="1000" b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000" b="1" dirty="0">
                <a:solidFill>
                  <a:srgbClr val="3333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(8 credits)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D041962-B72A-4DF3-A8E5-18E596B773B3}"/>
              </a:ext>
            </a:extLst>
          </p:cNvPr>
          <p:cNvSpPr txBox="1"/>
          <p:nvPr/>
        </p:nvSpPr>
        <p:spPr>
          <a:xfrm>
            <a:off x="7008194" y="3564579"/>
            <a:ext cx="1463909" cy="694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lvl="0" indent="-76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r>
              <a:rPr lang="en-US" i="1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Project course </a:t>
            </a:r>
            <a:endParaRPr lang="hu-HU" i="1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8588" lvl="0" indent="-762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3B9D9"/>
              </a:buClr>
              <a:buSzPts val="825"/>
              <a:buFont typeface="Noto Sans Symbols"/>
              <a:buNone/>
            </a:pPr>
            <a:r>
              <a:rPr lang="en-US" i="1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(8 credits)</a:t>
            </a:r>
            <a:endParaRPr lang="hu-HU" i="1" dirty="0">
              <a:solidFill>
                <a:srgbClr val="33333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Összeadás jele 5">
            <a:extLst>
              <a:ext uri="{FF2B5EF4-FFF2-40B4-BE49-F238E27FC236}">
                <a16:creationId xmlns:a16="http://schemas.microsoft.com/office/drawing/2014/main" id="{AC97E186-FF82-44C3-963D-1F5E83C91E99}"/>
              </a:ext>
            </a:extLst>
          </p:cNvPr>
          <p:cNvSpPr/>
          <p:nvPr/>
        </p:nvSpPr>
        <p:spPr>
          <a:xfrm>
            <a:off x="6407919" y="3753734"/>
            <a:ext cx="383611" cy="432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534120" y="1497554"/>
            <a:ext cx="3808639" cy="62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C3B"/>
              </a:buClr>
              <a:buSzPts val="1950"/>
              <a:buNone/>
            </a:pPr>
            <a:r>
              <a:rPr lang="hu-HU" sz="1800" b="0" i="0" u="none" strike="noStrike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Winter </a:t>
            </a:r>
            <a:r>
              <a:rPr lang="hu-HU" sz="18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Semester</a:t>
            </a:r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3" name="Google Shape;173;p5"/>
          <p:cNvSpPr txBox="1">
            <a:spLocks noGrp="1"/>
          </p:cNvSpPr>
          <p:nvPr>
            <p:ph type="body" idx="4"/>
          </p:nvPr>
        </p:nvSpPr>
        <p:spPr>
          <a:xfrm>
            <a:off x="426438" y="856225"/>
            <a:ext cx="8291123" cy="52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3C3B"/>
              </a:buClr>
              <a:buSzPts val="750"/>
              <a:buFont typeface="Tahoma"/>
              <a:buNone/>
            </a:pPr>
            <a:r>
              <a:rPr lang="hu-HU" sz="3200" b="1" i="1" dirty="0"/>
              <a:t>COURSES</a:t>
            </a:r>
            <a:endParaRPr sz="3200" b="1" i="1" dirty="0"/>
          </a:p>
        </p:txBody>
      </p:sp>
      <p:sp>
        <p:nvSpPr>
          <p:cNvPr id="7" name="Google Shape;170;p5">
            <a:extLst>
              <a:ext uri="{FF2B5EF4-FFF2-40B4-BE49-F238E27FC236}">
                <a16:creationId xmlns:a16="http://schemas.microsoft.com/office/drawing/2014/main" id="{8C331215-E1A1-408E-B874-233BF990CD79}"/>
              </a:ext>
            </a:extLst>
          </p:cNvPr>
          <p:cNvSpPr txBox="1">
            <a:spLocks/>
          </p:cNvSpPr>
          <p:nvPr/>
        </p:nvSpPr>
        <p:spPr>
          <a:xfrm>
            <a:off x="4678483" y="1551433"/>
            <a:ext cx="3808639" cy="62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620"/>
              <a:buFont typeface="Arial"/>
              <a:buNone/>
              <a:defRPr sz="162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None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None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hu-HU" sz="18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Summer</a:t>
            </a:r>
            <a:r>
              <a:rPr lang="hu-H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hu-HU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Semester</a:t>
            </a:r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C13A0555-4DB4-4941-ADA8-87F3720FD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617" y="1709318"/>
            <a:ext cx="3956647" cy="304826"/>
          </a:xfrm>
          <a:prstGeom prst="rect">
            <a:avLst/>
          </a:prstGeom>
        </p:spPr>
      </p:pic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05A1CFBC-AD9B-444F-9B8D-1241B80A9A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81513"/>
              </p:ext>
            </p:extLst>
          </p:nvPr>
        </p:nvGraphicFramePr>
        <p:xfrm>
          <a:off x="432791" y="2029894"/>
          <a:ext cx="4038600" cy="1645920"/>
        </p:xfrm>
        <a:graphic>
          <a:graphicData uri="http://schemas.openxmlformats.org/drawingml/2006/table">
            <a:tbl>
              <a:tblPr>
                <a:tableStyleId>{941FFAF4-BA4B-456A-9491-CDC88EB9D552}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63110961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Comparative Constitutional Law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771024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Democracy, Elections, Representation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667019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Comparative Government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693461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Corporate Governance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0274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Quality of Legislation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916739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Legislative Studies – Parliaments Compared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2070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International Organisations and Decision Making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579228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Media Law and Governance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55668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Public </a:t>
                      </a:r>
                      <a:r>
                        <a:rPr lang="hu-HU" sz="1100" u="none" strike="noStrike" dirty="0" err="1">
                          <a:effectLst/>
                        </a:rPr>
                        <a:t>Speaking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0640141"/>
                  </a:ext>
                </a:extLst>
              </a:tr>
            </a:tbl>
          </a:graphicData>
        </a:graphic>
      </p:graphicFrame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6F2FFB34-439C-428C-ABB7-C59A2297A3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866229"/>
              </p:ext>
            </p:extLst>
          </p:nvPr>
        </p:nvGraphicFramePr>
        <p:xfrm>
          <a:off x="4672609" y="2029894"/>
          <a:ext cx="4038600" cy="1280160"/>
        </p:xfrm>
        <a:graphic>
          <a:graphicData uri="http://schemas.openxmlformats.org/drawingml/2006/table">
            <a:tbl>
              <a:tblPr>
                <a:tableStyleId>{941FFAF4-BA4B-456A-9491-CDC88EB9D552}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166895034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Democracy, Elections, Representation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08109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ECHR case law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358050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 err="1">
                          <a:effectLst/>
                        </a:rPr>
                        <a:t>Constitutional</a:t>
                      </a:r>
                      <a:r>
                        <a:rPr lang="hu-HU" sz="1100" u="none" strike="noStrike" dirty="0">
                          <a:effectLst/>
                        </a:rPr>
                        <a:t> </a:t>
                      </a:r>
                      <a:r>
                        <a:rPr lang="hu-HU" sz="1100" u="none" strike="noStrike" dirty="0" err="1">
                          <a:effectLst/>
                        </a:rPr>
                        <a:t>Courts</a:t>
                      </a:r>
                      <a:r>
                        <a:rPr lang="hu-HU" sz="1100" u="none" strike="noStrike" dirty="0">
                          <a:effectLst/>
                        </a:rPr>
                        <a:t> </a:t>
                      </a:r>
                      <a:r>
                        <a:rPr lang="hu-HU" sz="1100" u="none" strike="noStrike" dirty="0" err="1">
                          <a:effectLst/>
                        </a:rPr>
                        <a:t>Compared</a:t>
                      </a:r>
                      <a:r>
                        <a:rPr lang="hu-HU" sz="1100" u="none" strike="noStrike" dirty="0">
                          <a:effectLst/>
                        </a:rPr>
                        <a:t> 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947387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IT in governance (E-government, big data)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741847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EU Policies. EU Decision Making. Comitology 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0848884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Protocol 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600405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Project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010481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543346" y="2178667"/>
            <a:ext cx="1647480" cy="62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C3B"/>
              </a:buClr>
              <a:buSzPts val="1950"/>
              <a:buNone/>
            </a:pPr>
            <a:r>
              <a:rPr lang="hu-HU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Péter </a:t>
            </a:r>
            <a:r>
              <a:rPr lang="hu-H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Smuk</a:t>
            </a:r>
            <a:endParaRPr lang="hu-H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C3B"/>
              </a:buClr>
              <a:buSzPts val="1950"/>
              <a:buNone/>
            </a:pPr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professor, 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3C3B"/>
              </a:buClr>
              <a:buSzPts val="1950"/>
              <a:buNone/>
            </a:pPr>
            <a:r>
              <a:rPr lang="hu-H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dean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3" name="Google Shape;173;p5"/>
          <p:cNvSpPr txBox="1">
            <a:spLocks noGrp="1"/>
          </p:cNvSpPr>
          <p:nvPr>
            <p:ph type="body" idx="4"/>
          </p:nvPr>
        </p:nvSpPr>
        <p:spPr>
          <a:xfrm>
            <a:off x="354438" y="591055"/>
            <a:ext cx="8291123" cy="52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3C3B"/>
              </a:buClr>
              <a:buSzPts val="750"/>
              <a:buFont typeface="Tahoma"/>
              <a:buNone/>
            </a:pPr>
            <a:r>
              <a:rPr lang="hu-HU" sz="3200" b="1" i="1" dirty="0" err="1"/>
              <a:t>Supervisors</a:t>
            </a:r>
            <a:endParaRPr sz="3200" b="1" i="1" dirty="0"/>
          </a:p>
        </p:txBody>
      </p:sp>
      <p:sp>
        <p:nvSpPr>
          <p:cNvPr id="7" name="Google Shape;170;p5">
            <a:extLst>
              <a:ext uri="{FF2B5EF4-FFF2-40B4-BE49-F238E27FC236}">
                <a16:creationId xmlns:a16="http://schemas.microsoft.com/office/drawing/2014/main" id="{8C331215-E1A1-408E-B874-233BF990CD79}"/>
              </a:ext>
            </a:extLst>
          </p:cNvPr>
          <p:cNvSpPr txBox="1">
            <a:spLocks/>
          </p:cNvSpPr>
          <p:nvPr/>
        </p:nvSpPr>
        <p:spPr>
          <a:xfrm>
            <a:off x="4678483" y="1551433"/>
            <a:ext cx="3808639" cy="62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620"/>
              <a:buFont typeface="Arial"/>
              <a:buNone/>
              <a:defRPr sz="162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None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None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 algn="ctr">
              <a:spcBef>
                <a:spcPts val="0"/>
              </a:spcBef>
            </a:pPr>
            <a:endParaRPr lang="hu-H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Google Shape;170;p5">
            <a:extLst>
              <a:ext uri="{FF2B5EF4-FFF2-40B4-BE49-F238E27FC236}">
                <a16:creationId xmlns:a16="http://schemas.microsoft.com/office/drawing/2014/main" id="{5942D50F-7336-40DD-B0DC-C4583C801409}"/>
              </a:ext>
            </a:extLst>
          </p:cNvPr>
          <p:cNvSpPr txBox="1">
            <a:spLocks/>
          </p:cNvSpPr>
          <p:nvPr/>
        </p:nvSpPr>
        <p:spPr>
          <a:xfrm>
            <a:off x="4140526" y="2144869"/>
            <a:ext cx="2260801" cy="62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3C3C3B"/>
              </a:buClr>
              <a:buSzPts val="1950"/>
              <a:buFont typeface="Arial"/>
              <a:buNone/>
              <a:defRPr sz="19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620"/>
              <a:buFont typeface="Arial"/>
              <a:buNone/>
              <a:defRPr sz="162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None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rgbClr val="3C3C3B"/>
              </a:buClr>
              <a:buSzPts val="1215"/>
              <a:buFont typeface="Arial"/>
              <a:buNone/>
              <a:defRPr sz="1215" b="0" i="0" u="none" strike="noStrike" cap="none">
                <a:solidFill>
                  <a:srgbClr val="3C3C3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05752" algn="l" rtl="0">
              <a:lnSpc>
                <a:spcPct val="90000"/>
              </a:lnSpc>
              <a:spcBef>
                <a:spcPts val="337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sz="1215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hu-H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István Stumpf</a:t>
            </a:r>
          </a:p>
          <a:p>
            <a:pPr marL="0" indent="0" algn="ctr">
              <a:spcBef>
                <a:spcPts val="0"/>
              </a:spcBef>
            </a:pPr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professor,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former judge of the Constitutional Court</a:t>
            </a:r>
            <a:endParaRPr lang="hu-H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B824273-DC7D-4343-9FA5-84A9D01E5CD4}"/>
              </a:ext>
            </a:extLst>
          </p:cNvPr>
          <p:cNvSpPr txBox="1"/>
          <p:nvPr/>
        </p:nvSpPr>
        <p:spPr>
          <a:xfrm>
            <a:off x="756268" y="3979498"/>
            <a:ext cx="14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smuk@sze.hu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18B3BD07-AF70-485A-8583-FD07343F3D65}"/>
              </a:ext>
            </a:extLst>
          </p:cNvPr>
          <p:cNvSpPr txBox="1"/>
          <p:nvPr/>
        </p:nvSpPr>
        <p:spPr>
          <a:xfrm>
            <a:off x="4551870" y="3979497"/>
            <a:ext cx="141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stumpf@sze.hu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FF5CCAAA-7BC9-47B1-B283-B66C33E95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726" y="1643828"/>
            <a:ext cx="1745673" cy="2643447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59185774-CA9D-473A-95A2-4741E7E34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327" y="1631558"/>
            <a:ext cx="1766051" cy="26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09424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sze_szinek">
      <a:dk1>
        <a:srgbClr val="07B9D9"/>
      </a:dk1>
      <a:lt1>
        <a:srgbClr val="FFFFFF"/>
      </a:lt1>
      <a:dk2>
        <a:srgbClr val="242843"/>
      </a:dk2>
      <a:lt2>
        <a:srgbClr val="D1D3D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167</Words>
  <Application>Microsoft Office PowerPoint</Application>
  <PresentationFormat>Diavetítés a képernyőre (16:9 oldalarány)</PresentationFormat>
  <Paragraphs>52</Paragraphs>
  <Slides>5</Slides>
  <Notes>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12" baseType="lpstr">
      <vt:lpstr>Tahoma</vt:lpstr>
      <vt:lpstr>Titillium Light</vt:lpstr>
      <vt:lpstr>Arial</vt:lpstr>
      <vt:lpstr>Noto Sans Symbols</vt:lpstr>
      <vt:lpstr>Wingdings</vt:lpstr>
      <vt:lpstr>Calibri</vt:lpstr>
      <vt:lpstr>Default Theme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xmeditor01</dc:creator>
  <cp:lastModifiedBy>Csizmarik Eszter</cp:lastModifiedBy>
  <cp:revision>9</cp:revision>
  <dcterms:created xsi:type="dcterms:W3CDTF">2019-08-01T06:27:51Z</dcterms:created>
  <dcterms:modified xsi:type="dcterms:W3CDTF">2026-09-02T07:53:45Z</dcterms:modified>
</cp:coreProperties>
</file>