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7B8D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3B3B3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60604" y="6147815"/>
            <a:ext cx="340360" cy="32384"/>
          </a:xfrm>
          <a:custGeom>
            <a:avLst/>
            <a:gdLst/>
            <a:ahLst/>
            <a:cxnLst/>
            <a:rect l="l" t="t" r="r" b="b"/>
            <a:pathLst>
              <a:path w="340359" h="32385">
                <a:moveTo>
                  <a:pt x="339852" y="0"/>
                </a:moveTo>
                <a:lnTo>
                  <a:pt x="0" y="0"/>
                </a:lnTo>
                <a:lnTo>
                  <a:pt x="0" y="32004"/>
                </a:lnTo>
                <a:lnTo>
                  <a:pt x="339852" y="32004"/>
                </a:lnTo>
                <a:lnTo>
                  <a:pt x="339852" y="0"/>
                </a:lnTo>
                <a:close/>
              </a:path>
            </a:pathLst>
          </a:custGeom>
          <a:solidFill>
            <a:srgbClr val="07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7B8D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3B3B3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7B8D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7B8D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12590" y="375920"/>
            <a:ext cx="4966970" cy="6399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7B8D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7" y="1343913"/>
            <a:ext cx="8030845" cy="4279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3B3B3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79526" y="6297823"/>
            <a:ext cx="2531110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07543" y="6296299"/>
            <a:ext cx="151765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58585"/>
                </a:solidFill>
                <a:latin typeface="Tahoma"/>
                <a:cs typeface="Tahom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kecskes.petra@sze.hu" TargetMode="External"/><Relationship Id="rId2" Type="http://schemas.openxmlformats.org/officeDocument/2006/relationships/hyperlink" Target="mailto:tomposa@sze.h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0604" y="6147815"/>
            <a:ext cx="340360" cy="32384"/>
          </a:xfrm>
          <a:custGeom>
            <a:avLst/>
            <a:gdLst/>
            <a:ahLst/>
            <a:cxnLst/>
            <a:rect l="l" t="t" r="r" b="b"/>
            <a:pathLst>
              <a:path w="340359" h="32385">
                <a:moveTo>
                  <a:pt x="339852" y="0"/>
                </a:moveTo>
                <a:lnTo>
                  <a:pt x="0" y="0"/>
                </a:lnTo>
                <a:lnTo>
                  <a:pt x="0" y="32004"/>
                </a:lnTo>
                <a:lnTo>
                  <a:pt x="339852" y="32004"/>
                </a:lnTo>
                <a:lnTo>
                  <a:pt x="339852" y="0"/>
                </a:lnTo>
                <a:close/>
              </a:path>
            </a:pathLst>
          </a:custGeom>
          <a:solidFill>
            <a:srgbClr val="07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93191" y="3256788"/>
            <a:ext cx="5182870" cy="58419"/>
            <a:chOff x="393191" y="3256788"/>
            <a:chExt cx="5182870" cy="58419"/>
          </a:xfrm>
        </p:grpSpPr>
        <p:sp>
          <p:nvSpPr>
            <p:cNvPr id="5" name="object 5"/>
            <p:cNvSpPr/>
            <p:nvPr/>
          </p:nvSpPr>
          <p:spPr>
            <a:xfrm>
              <a:off x="396239" y="3285744"/>
              <a:ext cx="5177155" cy="1270"/>
            </a:xfrm>
            <a:custGeom>
              <a:avLst/>
              <a:gdLst/>
              <a:ahLst/>
              <a:cxnLst/>
              <a:rect l="l" t="t" r="r" b="b"/>
              <a:pathLst>
                <a:path w="5177155" h="1270">
                  <a:moveTo>
                    <a:pt x="0" y="0"/>
                  </a:moveTo>
                  <a:lnTo>
                    <a:pt x="5176647" y="1142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4275" y="3262884"/>
              <a:ext cx="2016760" cy="45720"/>
            </a:xfrm>
            <a:custGeom>
              <a:avLst/>
              <a:gdLst/>
              <a:ahLst/>
              <a:cxnLst/>
              <a:rect l="l" t="t" r="r" b="b"/>
              <a:pathLst>
                <a:path w="2016760" h="45720">
                  <a:moveTo>
                    <a:pt x="2016252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2016252" y="45720"/>
                  </a:lnTo>
                  <a:lnTo>
                    <a:pt x="2016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4275" y="3262884"/>
              <a:ext cx="2016760" cy="45720"/>
            </a:xfrm>
            <a:custGeom>
              <a:avLst/>
              <a:gdLst/>
              <a:ahLst/>
              <a:cxnLst/>
              <a:rect l="l" t="t" r="r" b="b"/>
              <a:pathLst>
                <a:path w="2016760" h="45720">
                  <a:moveTo>
                    <a:pt x="0" y="45720"/>
                  </a:moveTo>
                  <a:lnTo>
                    <a:pt x="2016252" y="45720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739" y="2058009"/>
            <a:ext cx="2201545" cy="12674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900" b="1" spc="-95" dirty="0">
                <a:solidFill>
                  <a:srgbClr val="232843"/>
                </a:solidFill>
                <a:latin typeface="Tahoma"/>
                <a:cs typeface="Tahoma"/>
              </a:rPr>
              <a:t>Péter</a:t>
            </a:r>
            <a:r>
              <a:rPr sz="1900" b="1" spc="-10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1900" b="1" spc="-65" dirty="0">
                <a:solidFill>
                  <a:srgbClr val="232843"/>
                </a:solidFill>
                <a:latin typeface="Tahoma"/>
                <a:cs typeface="Tahoma"/>
              </a:rPr>
              <a:t>Földesi,</a:t>
            </a:r>
            <a:r>
              <a:rPr sz="1900" b="1" spc="-25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1900" b="1" spc="35" dirty="0">
                <a:solidFill>
                  <a:srgbClr val="232843"/>
                </a:solidFill>
                <a:latin typeface="Tahoma"/>
                <a:cs typeface="Tahoma"/>
              </a:rPr>
              <a:t>CSc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500" i="1" spc="-10" dirty="0">
                <a:solidFill>
                  <a:srgbClr val="232843"/>
                </a:solidFill>
                <a:latin typeface="Verdana"/>
                <a:cs typeface="Verdana"/>
              </a:rPr>
              <a:t>Professor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500" i="1" dirty="0">
                <a:solidFill>
                  <a:srgbClr val="232843"/>
                </a:solidFill>
                <a:latin typeface="Verdana"/>
                <a:cs typeface="Verdana"/>
              </a:rPr>
              <a:t>Head</a:t>
            </a:r>
            <a:r>
              <a:rPr sz="1500" i="1" spc="-20" dirty="0">
                <a:solidFill>
                  <a:srgbClr val="232843"/>
                </a:solidFill>
                <a:latin typeface="Verdana"/>
                <a:cs typeface="Verdana"/>
              </a:rPr>
              <a:t> </a:t>
            </a:r>
            <a:r>
              <a:rPr sz="1500" i="1" dirty="0">
                <a:solidFill>
                  <a:srgbClr val="232843"/>
                </a:solidFill>
                <a:latin typeface="Verdana"/>
                <a:cs typeface="Verdana"/>
              </a:rPr>
              <a:t>of</a:t>
            </a:r>
            <a:r>
              <a:rPr sz="1500" i="1" spc="-20" dirty="0">
                <a:solidFill>
                  <a:srgbClr val="232843"/>
                </a:solidFill>
                <a:latin typeface="Verdana"/>
                <a:cs typeface="Verdana"/>
              </a:rPr>
              <a:t> </a:t>
            </a:r>
            <a:r>
              <a:rPr sz="1500" i="1" spc="-10" dirty="0">
                <a:solidFill>
                  <a:srgbClr val="232843"/>
                </a:solidFill>
                <a:latin typeface="Verdana"/>
                <a:cs typeface="Verdana"/>
              </a:rPr>
              <a:t>Department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900" b="1" spc="-85" dirty="0">
                <a:solidFill>
                  <a:srgbClr val="232843"/>
                </a:solidFill>
                <a:latin typeface="Tahoma"/>
                <a:cs typeface="Tahoma"/>
              </a:rPr>
              <a:t>Péter,</a:t>
            </a:r>
            <a:r>
              <a:rPr sz="1900" b="1" spc="-60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1900" b="1" spc="-30" dirty="0">
                <a:solidFill>
                  <a:srgbClr val="232843"/>
                </a:solidFill>
                <a:latin typeface="Tahoma"/>
                <a:cs typeface="Tahoma"/>
              </a:rPr>
              <a:t>Németh</a:t>
            </a:r>
            <a:r>
              <a:rPr sz="1900" b="1" spc="-70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1900" b="1" spc="-95" dirty="0">
                <a:solidFill>
                  <a:srgbClr val="232843"/>
                </a:solidFill>
                <a:latin typeface="Tahoma"/>
                <a:cs typeface="Tahoma"/>
              </a:rPr>
              <a:t>PhD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739" y="3299075"/>
            <a:ext cx="5369560" cy="975994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00" i="1" spc="-20" dirty="0">
                <a:solidFill>
                  <a:srgbClr val="232843"/>
                </a:solidFill>
                <a:latin typeface="Verdana"/>
                <a:cs typeface="Verdana"/>
              </a:rPr>
              <a:t>Associate</a:t>
            </a:r>
            <a:r>
              <a:rPr sz="1500" i="1" spc="-35" dirty="0">
                <a:solidFill>
                  <a:srgbClr val="232843"/>
                </a:solidFill>
                <a:latin typeface="Verdana"/>
                <a:cs typeface="Verdana"/>
              </a:rPr>
              <a:t> </a:t>
            </a:r>
            <a:r>
              <a:rPr sz="1500" i="1" spc="-10" dirty="0">
                <a:solidFill>
                  <a:srgbClr val="232843"/>
                </a:solidFill>
                <a:latin typeface="Verdana"/>
                <a:cs typeface="Verdana"/>
              </a:rPr>
              <a:t>professor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500" i="1" spc="-55" dirty="0">
                <a:solidFill>
                  <a:srgbClr val="232843"/>
                </a:solidFill>
                <a:latin typeface="Verdana"/>
                <a:cs typeface="Verdana"/>
              </a:rPr>
              <a:t>Student</a:t>
            </a:r>
            <a:r>
              <a:rPr sz="1500" i="1" spc="-85" dirty="0">
                <a:solidFill>
                  <a:srgbClr val="232843"/>
                </a:solidFill>
                <a:latin typeface="Verdana"/>
                <a:cs typeface="Verdana"/>
              </a:rPr>
              <a:t> </a:t>
            </a:r>
            <a:r>
              <a:rPr sz="1500" i="1" spc="-10" dirty="0">
                <a:solidFill>
                  <a:srgbClr val="232843"/>
                </a:solidFill>
                <a:latin typeface="Verdana"/>
                <a:cs typeface="Verdana"/>
              </a:rPr>
              <a:t>relations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200" b="1" spc="-65" dirty="0">
                <a:solidFill>
                  <a:srgbClr val="232843"/>
                </a:solidFill>
                <a:latin typeface="Tahoma"/>
                <a:cs typeface="Tahoma"/>
              </a:rPr>
              <a:t>Department</a:t>
            </a:r>
            <a:r>
              <a:rPr sz="2200" b="1" spc="-30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2200" b="1" spc="-75" dirty="0">
                <a:solidFill>
                  <a:srgbClr val="232843"/>
                </a:solidFill>
                <a:latin typeface="Tahoma"/>
                <a:cs typeface="Tahoma"/>
              </a:rPr>
              <a:t>of</a:t>
            </a:r>
            <a:r>
              <a:rPr sz="2200" b="1" spc="-35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2200" b="1" spc="-100" dirty="0">
                <a:solidFill>
                  <a:srgbClr val="232843"/>
                </a:solidFill>
                <a:latin typeface="Tahoma"/>
                <a:cs typeface="Tahoma"/>
              </a:rPr>
              <a:t>Logistics</a:t>
            </a:r>
            <a:r>
              <a:rPr sz="2200" b="1" spc="-35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232843"/>
                </a:solidFill>
                <a:latin typeface="Tahoma"/>
                <a:cs typeface="Tahoma"/>
              </a:rPr>
              <a:t>and</a:t>
            </a:r>
            <a:r>
              <a:rPr sz="2200" b="1" spc="-45" dirty="0">
                <a:solidFill>
                  <a:srgbClr val="232843"/>
                </a:solidFill>
                <a:latin typeface="Tahoma"/>
                <a:cs typeface="Tahoma"/>
              </a:rPr>
              <a:t> </a:t>
            </a:r>
            <a:r>
              <a:rPr sz="2200" b="1" spc="-65" dirty="0">
                <a:solidFill>
                  <a:srgbClr val="232843"/>
                </a:solidFill>
                <a:latin typeface="Tahoma"/>
                <a:cs typeface="Tahoma"/>
              </a:rPr>
              <a:t>Forwarding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526028" y="1217752"/>
            <a:ext cx="5540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60" dirty="0"/>
              <a:t>Logistics</a:t>
            </a:r>
            <a:r>
              <a:rPr sz="3600" spc="-80" dirty="0"/>
              <a:t> </a:t>
            </a:r>
            <a:r>
              <a:rPr sz="3600" spc="-100" dirty="0"/>
              <a:t>Engineering</a:t>
            </a:r>
            <a:r>
              <a:rPr sz="3600" spc="-75" dirty="0"/>
              <a:t> </a:t>
            </a:r>
            <a:r>
              <a:rPr sz="3600" spc="-25" dirty="0"/>
              <a:t>BSc</a:t>
            </a:r>
            <a:endParaRPr sz="3600"/>
          </a:p>
        </p:txBody>
      </p:sp>
      <p:sp>
        <p:nvSpPr>
          <p:cNvPr id="11" name="object 11"/>
          <p:cNvSpPr txBox="1"/>
          <p:nvPr/>
        </p:nvSpPr>
        <p:spPr>
          <a:xfrm>
            <a:off x="6383528" y="2691764"/>
            <a:ext cx="1967864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165" marR="5080" indent="-165100">
              <a:lnSpc>
                <a:spcPct val="100000"/>
              </a:lnSpc>
              <a:spcBef>
                <a:spcPts val="95"/>
              </a:spcBef>
            </a:pPr>
            <a:r>
              <a:rPr sz="2200" b="1" spc="-135" dirty="0">
                <a:solidFill>
                  <a:srgbClr val="FFFFFF"/>
                </a:solidFill>
                <a:latin typeface="Tahoma"/>
                <a:cs typeface="Tahoma"/>
              </a:rPr>
              <a:t>Full-</a:t>
            </a:r>
            <a:r>
              <a:rPr sz="2200" b="1" spc="-80" dirty="0">
                <a:solidFill>
                  <a:srgbClr val="FFFFFF"/>
                </a:solidFill>
                <a:latin typeface="Tahoma"/>
                <a:cs typeface="Tahoma"/>
              </a:rPr>
              <a:t>time</a:t>
            </a:r>
            <a:r>
              <a:rPr sz="22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b="1" spc="-90" dirty="0">
                <a:solidFill>
                  <a:srgbClr val="FFFFFF"/>
                </a:solidFill>
                <a:latin typeface="Tahoma"/>
                <a:cs typeface="Tahoma"/>
              </a:rPr>
              <a:t>study </a:t>
            </a:r>
            <a:r>
              <a:rPr sz="2200" b="1" spc="-10" dirty="0">
                <a:solidFill>
                  <a:srgbClr val="FFFFFF"/>
                </a:solidFill>
                <a:latin typeface="Tahoma"/>
                <a:cs typeface="Tahoma"/>
              </a:rPr>
              <a:t>programme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702" y="1745462"/>
            <a:ext cx="6416675" cy="217431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75"/>
              </a:spcBef>
            </a:pP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The</a:t>
            </a:r>
            <a:r>
              <a:rPr sz="2600" spc="-7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programme</a:t>
            </a:r>
            <a:r>
              <a:rPr sz="2600" spc="-5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belongs</a:t>
            </a:r>
            <a:r>
              <a:rPr sz="2600" spc="-6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spc="-25" dirty="0">
                <a:solidFill>
                  <a:srgbClr val="3B3B3A"/>
                </a:solidFill>
                <a:latin typeface="Tahoma"/>
                <a:cs typeface="Tahoma"/>
              </a:rPr>
              <a:t>to:</a:t>
            </a:r>
            <a:endParaRPr sz="2600" dirty="0">
              <a:latin typeface="Tahoma"/>
              <a:cs typeface="Tahoma"/>
            </a:endParaRPr>
          </a:p>
          <a:p>
            <a:pPr marL="449580" marR="30480">
              <a:lnSpc>
                <a:spcPts val="2740"/>
              </a:lnSpc>
              <a:spcBef>
                <a:spcPts val="110"/>
              </a:spcBef>
            </a:pPr>
            <a:r>
              <a:rPr lang="en-US" sz="2150" dirty="0">
                <a:solidFill>
                  <a:srgbClr val="3B3B3A"/>
                </a:solidFill>
                <a:latin typeface="Tahoma"/>
                <a:cs typeface="Tahoma"/>
              </a:rPr>
              <a:t>Faculty of Architecture, Civil Engineering and Transport Sciences</a:t>
            </a:r>
            <a:r>
              <a:rPr sz="2150" spc="-1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endParaRPr lang="hu-HU" sz="2150" spc="-10" dirty="0">
              <a:solidFill>
                <a:srgbClr val="3B3B3A"/>
              </a:solidFill>
              <a:latin typeface="Tahoma"/>
              <a:cs typeface="Tahoma"/>
            </a:endParaRPr>
          </a:p>
          <a:p>
            <a:pPr marL="449580" marR="30480">
              <a:lnSpc>
                <a:spcPts val="2740"/>
              </a:lnSpc>
              <a:spcBef>
                <a:spcPts val="110"/>
              </a:spcBef>
            </a:pP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Department</a:t>
            </a:r>
            <a:r>
              <a:rPr sz="2150" spc="-1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of</a:t>
            </a:r>
            <a:r>
              <a:rPr sz="2150" spc="-2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Logistics and</a:t>
            </a:r>
            <a:r>
              <a:rPr sz="2150" spc="-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spc="-10" dirty="0">
                <a:solidFill>
                  <a:srgbClr val="3B3B3A"/>
                </a:solidFill>
                <a:latin typeface="Tahoma"/>
                <a:cs typeface="Tahoma"/>
              </a:rPr>
              <a:t>Forwarding</a:t>
            </a:r>
            <a:endParaRPr sz="2150" dirty="0">
              <a:latin typeface="Tahoma"/>
              <a:cs typeface="Tahoma"/>
            </a:endParaRPr>
          </a:p>
          <a:p>
            <a:pPr marL="449580">
              <a:lnSpc>
                <a:spcPct val="100000"/>
              </a:lnSpc>
              <a:spcBef>
                <a:spcPts val="20"/>
              </a:spcBef>
            </a:pP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Main</a:t>
            </a:r>
            <a:r>
              <a:rPr sz="2150" spc="-3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Building</a:t>
            </a:r>
            <a:r>
              <a:rPr sz="2150" spc="1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–</a:t>
            </a:r>
            <a:r>
              <a:rPr sz="2150" spc="-1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5</a:t>
            </a:r>
            <a:r>
              <a:rPr sz="2175" baseline="24904" dirty="0">
                <a:solidFill>
                  <a:srgbClr val="3B3B3A"/>
                </a:solidFill>
                <a:latin typeface="Tahoma"/>
                <a:cs typeface="Tahoma"/>
              </a:rPr>
              <a:t>th</a:t>
            </a:r>
            <a:r>
              <a:rPr sz="2175" spc="300" baseline="24904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Floor</a:t>
            </a:r>
            <a:r>
              <a:rPr sz="2150" spc="-1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–</a:t>
            </a:r>
            <a:r>
              <a:rPr sz="2150" spc="-1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A</a:t>
            </a:r>
            <a:r>
              <a:rPr sz="2150" spc="-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spc="-10" dirty="0">
                <a:solidFill>
                  <a:srgbClr val="3B3B3A"/>
                </a:solidFill>
                <a:latin typeface="Tahoma"/>
                <a:cs typeface="Tahoma"/>
              </a:rPr>
              <a:t>Building</a:t>
            </a:r>
            <a:endParaRPr sz="2150" dirty="0">
              <a:latin typeface="Tahoma"/>
              <a:cs typeface="Tahoma"/>
            </a:endParaRPr>
          </a:p>
          <a:p>
            <a:pPr marL="449580">
              <a:lnSpc>
                <a:spcPct val="100000"/>
              </a:lnSpc>
              <a:spcBef>
                <a:spcPts val="160"/>
              </a:spcBef>
            </a:pP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Department</a:t>
            </a:r>
            <a:r>
              <a:rPr sz="2150" spc="-2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dirty="0">
                <a:solidFill>
                  <a:srgbClr val="3B3B3A"/>
                </a:solidFill>
                <a:latin typeface="Tahoma"/>
                <a:cs typeface="Tahoma"/>
              </a:rPr>
              <a:t>office:</a:t>
            </a:r>
            <a:r>
              <a:rPr sz="2150" spc="-3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150" spc="-35" dirty="0">
                <a:solidFill>
                  <a:srgbClr val="3B3B3A"/>
                </a:solidFill>
                <a:latin typeface="Tahoma"/>
                <a:cs typeface="Tahoma"/>
              </a:rPr>
              <a:t>A-</a:t>
            </a:r>
            <a:r>
              <a:rPr sz="2150" spc="-25" dirty="0">
                <a:solidFill>
                  <a:srgbClr val="3B3B3A"/>
                </a:solidFill>
                <a:latin typeface="Tahoma"/>
                <a:cs typeface="Tahoma"/>
              </a:rPr>
              <a:t>501</a:t>
            </a:r>
            <a:endParaRPr sz="215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927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General</a:t>
            </a:r>
            <a:r>
              <a:rPr sz="3600" spc="-25" dirty="0"/>
              <a:t> </a:t>
            </a:r>
            <a:r>
              <a:rPr sz="3600" spc="-10" dirty="0"/>
              <a:t>information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102" y="1767027"/>
            <a:ext cx="8091805" cy="2892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Head</a:t>
            </a:r>
            <a:r>
              <a:rPr sz="2600" spc="-4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of </a:t>
            </a:r>
            <a:r>
              <a:rPr sz="2600" spc="-10" dirty="0">
                <a:solidFill>
                  <a:srgbClr val="3B3B3A"/>
                </a:solidFill>
                <a:latin typeface="Tahoma"/>
                <a:cs typeface="Tahoma"/>
              </a:rPr>
              <a:t>Department:</a:t>
            </a:r>
            <a:endParaRPr sz="2600">
              <a:latin typeface="Tahoma"/>
              <a:cs typeface="Tahoma"/>
            </a:endParaRPr>
          </a:p>
          <a:p>
            <a:pPr marL="424180" marR="5080">
              <a:lnSpc>
                <a:spcPts val="2810"/>
              </a:lnSpc>
              <a:spcBef>
                <a:spcPts val="439"/>
              </a:spcBef>
            </a:pP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Péter</a:t>
            </a:r>
            <a:r>
              <a:rPr sz="2600" spc="-5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Földesi</a:t>
            </a:r>
            <a:r>
              <a:rPr sz="2600" spc="-6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CSc,</a:t>
            </a:r>
            <a:r>
              <a:rPr sz="2600" spc="-3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professor</a:t>
            </a:r>
            <a:r>
              <a:rPr sz="2600" spc="-5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(</a:t>
            </a:r>
            <a:r>
              <a:rPr sz="26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ahoma"/>
                <a:cs typeface="Tahoma"/>
                <a:hlinkClick r:id="rId2"/>
              </a:rPr>
              <a:t>foldesi@sze.hu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)</a:t>
            </a:r>
            <a:r>
              <a:rPr sz="2600" spc="-6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3B3B3A"/>
                </a:solidFill>
                <a:latin typeface="Tahoma"/>
                <a:cs typeface="Tahoma"/>
              </a:rPr>
              <a:t>Office: </a:t>
            </a:r>
            <a:r>
              <a:rPr sz="2600" spc="-20" dirty="0">
                <a:solidFill>
                  <a:srgbClr val="3B3B3A"/>
                </a:solidFill>
                <a:latin typeface="Tahoma"/>
                <a:cs typeface="Tahoma"/>
              </a:rPr>
              <a:t>A501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2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Mentor</a:t>
            </a:r>
            <a:r>
              <a:rPr sz="2600" spc="-5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of</a:t>
            </a:r>
            <a:r>
              <a:rPr sz="2600" spc="-3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foreign</a:t>
            </a:r>
            <a:r>
              <a:rPr sz="2600" spc="-4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3B3B3A"/>
                </a:solidFill>
                <a:latin typeface="Tahoma"/>
                <a:cs typeface="Tahoma"/>
              </a:rPr>
              <a:t>students:</a:t>
            </a:r>
            <a:endParaRPr sz="2600">
              <a:latin typeface="Tahoma"/>
              <a:cs typeface="Tahoma"/>
            </a:endParaRPr>
          </a:p>
          <a:p>
            <a:pPr marL="424180" marR="1981200">
              <a:lnSpc>
                <a:spcPts val="2810"/>
              </a:lnSpc>
              <a:spcBef>
                <a:spcPts val="434"/>
              </a:spcBef>
            </a:pP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Péter</a:t>
            </a:r>
            <a:r>
              <a:rPr sz="2600" spc="-5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Németh</a:t>
            </a:r>
            <a:r>
              <a:rPr sz="2600" spc="-5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PhD,</a:t>
            </a:r>
            <a:r>
              <a:rPr sz="2600" spc="-40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associate</a:t>
            </a:r>
            <a:r>
              <a:rPr sz="2600" spc="-5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spc="-10" dirty="0">
                <a:solidFill>
                  <a:srgbClr val="3B3B3A"/>
                </a:solidFill>
                <a:latin typeface="Tahoma"/>
                <a:cs typeface="Tahoma"/>
              </a:rPr>
              <a:t>professor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(</a:t>
            </a:r>
            <a:r>
              <a:rPr sz="26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ahoma"/>
                <a:cs typeface="Tahoma"/>
                <a:hlinkClick r:id="rId3"/>
              </a:rPr>
              <a:t>nemethp@sze.hu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)</a:t>
            </a:r>
            <a:r>
              <a:rPr sz="2600" spc="-7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3B3B3A"/>
                </a:solidFill>
                <a:latin typeface="Tahoma"/>
                <a:cs typeface="Tahoma"/>
              </a:rPr>
              <a:t>Office:</a:t>
            </a:r>
            <a:r>
              <a:rPr sz="2600" spc="-75" dirty="0">
                <a:solidFill>
                  <a:srgbClr val="3B3B3A"/>
                </a:solidFill>
                <a:latin typeface="Tahoma"/>
                <a:cs typeface="Tahoma"/>
              </a:rPr>
              <a:t> </a:t>
            </a:r>
            <a:r>
              <a:rPr sz="2600" spc="-20" dirty="0">
                <a:solidFill>
                  <a:srgbClr val="3B3B3A"/>
                </a:solidFill>
                <a:latin typeface="Tahoma"/>
                <a:cs typeface="Tahoma"/>
              </a:rPr>
              <a:t>A511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859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Some</a:t>
            </a:r>
            <a:r>
              <a:rPr sz="2800" spc="-55" dirty="0"/>
              <a:t> </a:t>
            </a:r>
            <a:r>
              <a:rPr sz="2800" dirty="0"/>
              <a:t>useful</a:t>
            </a:r>
            <a:r>
              <a:rPr sz="2800" spc="-50" dirty="0"/>
              <a:t> </a:t>
            </a:r>
            <a:r>
              <a:rPr sz="2800" dirty="0"/>
              <a:t>contact</a:t>
            </a:r>
            <a:r>
              <a:rPr sz="2800" spc="-50" dirty="0"/>
              <a:t> </a:t>
            </a:r>
            <a:r>
              <a:rPr sz="2800" dirty="0"/>
              <a:t>data</a:t>
            </a:r>
            <a:r>
              <a:rPr sz="2800" spc="-45" dirty="0"/>
              <a:t> </a:t>
            </a:r>
            <a:r>
              <a:rPr sz="2800" spc="-50" dirty="0"/>
              <a:t>I</a:t>
            </a: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467995">
              <a:lnSpc>
                <a:spcPts val="2500"/>
              </a:lnSpc>
              <a:spcBef>
                <a:spcPts val="7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total</a:t>
            </a:r>
            <a:r>
              <a:rPr spc="-25" dirty="0"/>
              <a:t> </a:t>
            </a:r>
            <a:r>
              <a:rPr dirty="0"/>
              <a:t>number</a:t>
            </a:r>
            <a:r>
              <a:rPr spc="-4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credits</a:t>
            </a:r>
            <a:r>
              <a:rPr spc="-20" dirty="0"/>
              <a:t> </a:t>
            </a:r>
            <a:r>
              <a:rPr dirty="0"/>
              <a:t>needed</a:t>
            </a:r>
            <a:r>
              <a:rPr spc="-60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dirty="0"/>
              <a:t>complete</a:t>
            </a:r>
            <a:r>
              <a:rPr spc="-45" dirty="0"/>
              <a:t> </a:t>
            </a:r>
            <a:r>
              <a:rPr spc="-25" dirty="0"/>
              <a:t>the </a:t>
            </a:r>
            <a:r>
              <a:rPr dirty="0"/>
              <a:t>programme</a:t>
            </a:r>
            <a:r>
              <a:rPr spc="-70" dirty="0"/>
              <a:t> </a:t>
            </a:r>
            <a:r>
              <a:rPr dirty="0"/>
              <a:t>is</a:t>
            </a:r>
            <a:r>
              <a:rPr spc="-60" dirty="0"/>
              <a:t> </a:t>
            </a:r>
            <a:r>
              <a:rPr dirty="0"/>
              <a:t>210</a:t>
            </a:r>
            <a:r>
              <a:rPr spc="-50" dirty="0"/>
              <a:t> </a:t>
            </a:r>
            <a:r>
              <a:rPr spc="-10" dirty="0"/>
              <a:t>credits.</a:t>
            </a:r>
          </a:p>
          <a:p>
            <a:pPr marL="12700" marR="464184">
              <a:lnSpc>
                <a:spcPct val="80000"/>
              </a:lnSpc>
              <a:spcBef>
                <a:spcPts val="915"/>
              </a:spcBef>
            </a:pPr>
            <a:r>
              <a:rPr dirty="0"/>
              <a:t>The</a:t>
            </a:r>
            <a:r>
              <a:rPr spc="-55" dirty="0"/>
              <a:t> </a:t>
            </a:r>
            <a:r>
              <a:rPr dirty="0"/>
              <a:t>courses</a:t>
            </a:r>
            <a:r>
              <a:rPr spc="-3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programme</a:t>
            </a:r>
            <a:r>
              <a:rPr spc="-35" dirty="0"/>
              <a:t> </a:t>
            </a:r>
            <a:r>
              <a:rPr dirty="0"/>
              <a:t>are</a:t>
            </a:r>
            <a:r>
              <a:rPr spc="-40" dirty="0"/>
              <a:t> </a:t>
            </a:r>
            <a:r>
              <a:rPr dirty="0"/>
              <a:t>divided</a:t>
            </a:r>
            <a:r>
              <a:rPr spc="-30" dirty="0"/>
              <a:t> </a:t>
            </a:r>
            <a:r>
              <a:rPr dirty="0"/>
              <a:t>into</a:t>
            </a:r>
            <a:r>
              <a:rPr spc="-25" dirty="0"/>
              <a:t> </a:t>
            </a:r>
            <a:r>
              <a:rPr spc="-20" dirty="0"/>
              <a:t>four </a:t>
            </a:r>
            <a:r>
              <a:rPr spc="-10" dirty="0"/>
              <a:t>categories:</a:t>
            </a:r>
          </a:p>
          <a:p>
            <a:pPr marL="469265" indent="-45656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469265" algn="l"/>
              </a:tabLst>
            </a:pPr>
            <a:r>
              <a:rPr dirty="0"/>
              <a:t>basic</a:t>
            </a:r>
            <a:r>
              <a:rPr spc="-40" dirty="0"/>
              <a:t> </a:t>
            </a:r>
            <a:r>
              <a:rPr dirty="0"/>
              <a:t>knowledge</a:t>
            </a:r>
            <a:r>
              <a:rPr spc="-6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natural</a:t>
            </a:r>
            <a:r>
              <a:rPr spc="-40" dirty="0"/>
              <a:t> </a:t>
            </a:r>
            <a:r>
              <a:rPr dirty="0"/>
              <a:t>sciences</a:t>
            </a:r>
            <a:r>
              <a:rPr spc="-60" dirty="0"/>
              <a:t> </a:t>
            </a:r>
            <a:r>
              <a:rPr dirty="0"/>
              <a:t>(54</a:t>
            </a:r>
            <a:r>
              <a:rPr spc="-40" dirty="0"/>
              <a:t> </a:t>
            </a:r>
            <a:r>
              <a:rPr spc="-10" dirty="0"/>
              <a:t>credits),</a:t>
            </a:r>
          </a:p>
          <a:p>
            <a:pPr marL="469900" marR="330835" indent="-457200">
              <a:lnSpc>
                <a:spcPct val="80000"/>
              </a:lnSpc>
              <a:spcBef>
                <a:spcPts val="900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/>
              <a:t>knowledge</a:t>
            </a:r>
            <a:r>
              <a:rPr spc="-50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dirty="0"/>
              <a:t>economics</a:t>
            </a:r>
            <a:r>
              <a:rPr spc="-25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dirty="0"/>
              <a:t>sciences</a:t>
            </a:r>
            <a:r>
              <a:rPr spc="-20" dirty="0"/>
              <a:t> </a:t>
            </a:r>
            <a:r>
              <a:rPr spc="-25" dirty="0"/>
              <a:t>(20 </a:t>
            </a:r>
            <a:r>
              <a:rPr spc="-10" dirty="0"/>
              <a:t>credits),</a:t>
            </a:r>
          </a:p>
          <a:p>
            <a:pPr marL="469265" indent="-45656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469265" algn="l"/>
              </a:tabLst>
            </a:pPr>
            <a:r>
              <a:rPr dirty="0"/>
              <a:t>professional</a:t>
            </a:r>
            <a:r>
              <a:rPr spc="-80" dirty="0"/>
              <a:t> </a:t>
            </a:r>
            <a:r>
              <a:rPr dirty="0"/>
              <a:t>knowledge</a:t>
            </a:r>
            <a:r>
              <a:rPr spc="-75" dirty="0"/>
              <a:t> </a:t>
            </a:r>
            <a:r>
              <a:rPr dirty="0"/>
              <a:t>(121</a:t>
            </a:r>
            <a:r>
              <a:rPr spc="-40" dirty="0"/>
              <a:t> </a:t>
            </a:r>
            <a:r>
              <a:rPr spc="-10" dirty="0"/>
              <a:t>credits),</a:t>
            </a:r>
          </a:p>
          <a:p>
            <a:pPr marL="469265" indent="-45656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469265" algn="l"/>
              </a:tabLst>
            </a:pPr>
            <a:r>
              <a:rPr dirty="0"/>
              <a:t>thesis</a:t>
            </a:r>
            <a:r>
              <a:rPr spc="-35" dirty="0"/>
              <a:t> </a:t>
            </a:r>
            <a:r>
              <a:rPr dirty="0"/>
              <a:t>course</a:t>
            </a:r>
            <a:r>
              <a:rPr spc="-35" dirty="0"/>
              <a:t> </a:t>
            </a:r>
            <a:r>
              <a:rPr dirty="0"/>
              <a:t>(15</a:t>
            </a:r>
            <a:r>
              <a:rPr spc="-25" dirty="0"/>
              <a:t> </a:t>
            </a:r>
            <a:r>
              <a:rPr spc="-10" dirty="0"/>
              <a:t>credits).</a:t>
            </a:r>
          </a:p>
          <a:p>
            <a:pPr marL="12700" marR="5080">
              <a:lnSpc>
                <a:spcPct val="80000"/>
              </a:lnSpc>
              <a:spcBef>
                <a:spcPts val="900"/>
              </a:spcBef>
            </a:pPr>
            <a:r>
              <a:rPr dirty="0"/>
              <a:t>1</a:t>
            </a:r>
            <a:r>
              <a:rPr spc="-25" dirty="0"/>
              <a:t> </a:t>
            </a:r>
            <a:r>
              <a:rPr dirty="0"/>
              <a:t>credit</a:t>
            </a:r>
            <a:r>
              <a:rPr spc="-15" dirty="0"/>
              <a:t> </a:t>
            </a:r>
            <a:r>
              <a:rPr dirty="0"/>
              <a:t>equals</a:t>
            </a:r>
            <a:r>
              <a:rPr spc="-40" dirty="0"/>
              <a:t> </a:t>
            </a:r>
            <a:r>
              <a:rPr dirty="0"/>
              <a:t>one</a:t>
            </a:r>
            <a:r>
              <a:rPr spc="-40" dirty="0"/>
              <a:t> </a:t>
            </a:r>
            <a:r>
              <a:rPr dirty="0"/>
              <a:t>ECTS</a:t>
            </a:r>
            <a:r>
              <a:rPr spc="-30" dirty="0"/>
              <a:t> </a:t>
            </a:r>
            <a:r>
              <a:rPr dirty="0"/>
              <a:t>credit,</a:t>
            </a:r>
            <a:r>
              <a:rPr spc="-2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1</a:t>
            </a:r>
            <a:r>
              <a:rPr spc="-20" dirty="0"/>
              <a:t> </a:t>
            </a:r>
            <a:r>
              <a:rPr dirty="0"/>
              <a:t>credit</a:t>
            </a:r>
            <a:r>
              <a:rPr spc="-15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spc="-10" dirty="0"/>
              <a:t>defined </a:t>
            </a:r>
            <a:r>
              <a:rPr dirty="0"/>
              <a:t>as</a:t>
            </a:r>
            <a:r>
              <a:rPr spc="-25" dirty="0"/>
              <a:t> </a:t>
            </a:r>
            <a:r>
              <a:rPr dirty="0"/>
              <a:t>25</a:t>
            </a:r>
            <a:r>
              <a:rPr spc="-20" dirty="0"/>
              <a:t> </a:t>
            </a:r>
            <a:r>
              <a:rPr dirty="0"/>
              <a:t>student</a:t>
            </a:r>
            <a:r>
              <a:rPr spc="-25" dirty="0"/>
              <a:t> </a:t>
            </a:r>
            <a:r>
              <a:rPr dirty="0"/>
              <a:t>working</a:t>
            </a:r>
            <a:r>
              <a:rPr spc="-25" dirty="0"/>
              <a:t> </a:t>
            </a:r>
            <a:r>
              <a:rPr spc="-10" dirty="0"/>
              <a:t>hours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|</a:t>
            </a:r>
            <a:r>
              <a:rPr spc="280" dirty="0"/>
              <a:t> </a:t>
            </a:r>
            <a:r>
              <a:rPr dirty="0"/>
              <a:t>SZÉCHENYI</a:t>
            </a:r>
            <a:r>
              <a:rPr spc="-30" dirty="0"/>
              <a:t> </a:t>
            </a:r>
            <a:r>
              <a:rPr dirty="0"/>
              <a:t>EGYETEM</a:t>
            </a:r>
            <a:r>
              <a:rPr spc="-2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dirty="0"/>
              <a:t>UNIVERSITY</a:t>
            </a:r>
            <a:r>
              <a:rPr spc="-30" dirty="0"/>
              <a:t> </a:t>
            </a:r>
            <a:r>
              <a:rPr dirty="0"/>
              <a:t>OF</a:t>
            </a:r>
            <a:r>
              <a:rPr spc="10" dirty="0"/>
              <a:t> </a:t>
            </a:r>
            <a:r>
              <a:rPr spc="-20" dirty="0"/>
              <a:t>GYŐR</a:t>
            </a: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About</a:t>
            </a:r>
            <a:r>
              <a:rPr spc="-20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spc="-10" dirty="0"/>
              <a:t>programme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44979" y="1996897"/>
            <a:ext cx="4858385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164590" marR="5080" indent="-1152525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3B3B3A"/>
                </a:solidFill>
              </a:rPr>
              <a:t>Thank</a:t>
            </a:r>
            <a:r>
              <a:rPr sz="4000" spc="-75" dirty="0">
                <a:solidFill>
                  <a:srgbClr val="3B3B3A"/>
                </a:solidFill>
              </a:rPr>
              <a:t> </a:t>
            </a:r>
            <a:r>
              <a:rPr sz="4000" dirty="0">
                <a:solidFill>
                  <a:srgbClr val="3B3B3A"/>
                </a:solidFill>
              </a:rPr>
              <a:t>you</a:t>
            </a:r>
            <a:r>
              <a:rPr sz="4000" spc="-85" dirty="0">
                <a:solidFill>
                  <a:srgbClr val="3B3B3A"/>
                </a:solidFill>
              </a:rPr>
              <a:t> </a:t>
            </a:r>
            <a:r>
              <a:rPr sz="4000" dirty="0">
                <a:solidFill>
                  <a:srgbClr val="3B3B3A"/>
                </a:solidFill>
              </a:rPr>
              <a:t>for</a:t>
            </a:r>
            <a:r>
              <a:rPr sz="4000" spc="-95" dirty="0">
                <a:solidFill>
                  <a:srgbClr val="3B3B3A"/>
                </a:solidFill>
              </a:rPr>
              <a:t> </a:t>
            </a:r>
            <a:r>
              <a:rPr sz="4000" spc="-20" dirty="0">
                <a:solidFill>
                  <a:srgbClr val="3B3B3A"/>
                </a:solidFill>
              </a:rPr>
              <a:t>your </a:t>
            </a:r>
            <a:r>
              <a:rPr sz="4000" spc="-10" dirty="0">
                <a:solidFill>
                  <a:srgbClr val="3B3B3A"/>
                </a:solidFill>
              </a:rPr>
              <a:t>attention!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219</Words>
  <Application>Microsoft Office PowerPoint</Application>
  <PresentationFormat>Diavetítés a képernyőre (4:3 oldalarány)</PresentationFormat>
  <Paragraphs>38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 MT</vt:lpstr>
      <vt:lpstr>Tahoma</vt:lpstr>
      <vt:lpstr>Verdana</vt:lpstr>
      <vt:lpstr>Office Theme</vt:lpstr>
      <vt:lpstr>Logistics Engineering BSc</vt:lpstr>
      <vt:lpstr>General information</vt:lpstr>
      <vt:lpstr>Some useful contact data I</vt:lpstr>
      <vt:lpstr>About the programme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xmeditor01</dc:creator>
  <cp:lastModifiedBy>Juhászné Dr. Bíró Tamara</cp:lastModifiedBy>
  <cp:revision>1</cp:revision>
  <dcterms:created xsi:type="dcterms:W3CDTF">2026-09-07T13:29:08Z</dcterms:created>
  <dcterms:modified xsi:type="dcterms:W3CDTF">2026-09-07T14:56:58Z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2022-08-26T00:00:00Z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2026-09-07T00:00:00Z</vt:filetime>
  </property>
  <property fmtid="{D5CDD505-2E9C-101B-9397-08002B2CF9AE}" pid="6" name="Producer">
    <vt:lpwstr>Microsoft® PowerPoint® 2016</vt:lpwstr>
  </property>
</Properties>
</file>